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61" r:id="rId2"/>
    <p:sldId id="274" r:id="rId3"/>
    <p:sldId id="271" r:id="rId4"/>
    <p:sldId id="290" r:id="rId5"/>
    <p:sldId id="289" r:id="rId6"/>
    <p:sldId id="285" r:id="rId7"/>
    <p:sldId id="291" r:id="rId8"/>
    <p:sldId id="287" r:id="rId9"/>
    <p:sldId id="292" r:id="rId10"/>
    <p:sldId id="288" r:id="rId11"/>
    <p:sldId id="280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2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471ED-60CC-4C62-BAE8-F58C017C371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E789-B82E-4995-80CC-A945FD553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1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5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7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www.multisensorylearning.lgfl.net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17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3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9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2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6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8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30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2" y="157162"/>
            <a:ext cx="2440998" cy="857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C9D8E-3D14-4C92-9FE1-2527E94F86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028"/>
            <a:ext cx="3073576" cy="128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51" y="70763"/>
            <a:ext cx="2596098" cy="7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2measure.lgfl.net/" TargetMode="External"/><Relationship Id="rId5" Type="http://schemas.openxmlformats.org/officeDocument/2006/relationships/hyperlink" Target="http://www.j2blast.lgfl.net/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hirstwood.com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idgit.lgfl.net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mathsathome.lgfl.net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rstwood.com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multisensorylearning.lgfl.net/" TargetMode="External"/><Relationship Id="rId2" Type="http://schemas.openxmlformats.org/officeDocument/2006/relationships/hyperlink" Target="http://www.widgit.lgfl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usythings.lgfl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rstwood.com/" TargetMode="External"/><Relationship Id="rId5" Type="http://schemas.openxmlformats.org/officeDocument/2006/relationships/hyperlink" Target="http://www.multisensorylearning.lgfl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sraps.lgfl.n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irstwood.com/" TargetMode="External"/><Relationship Id="rId4" Type="http://schemas.openxmlformats.org/officeDocument/2006/relationships/hyperlink" Target="http://www.multisensorylearning.lgfl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sensorylearning.lgfl.ne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irstwood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sensorylearning.lgfl.net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irstwoo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3545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/>
              <a:t>2</a:t>
            </a:r>
            <a:r>
              <a:rPr lang="en-GB" sz="4400" b="1" dirty="0"/>
              <a:t>: Developing a Multisensory Curriculum</a:t>
            </a:r>
            <a:endParaRPr lang="en-GB" sz="4400" dirty="0"/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US" sz="4400" b="1" dirty="0" smtClean="0"/>
              <a:t>2D: </a:t>
            </a:r>
            <a:r>
              <a:rPr lang="en-US" sz="4400" b="1" dirty="0"/>
              <a:t>Multisensory </a:t>
            </a:r>
            <a:r>
              <a:rPr lang="en-US" sz="4400" b="1" dirty="0" err="1" smtClean="0"/>
              <a:t>Maths</a:t>
            </a:r>
            <a:endParaRPr lang="en-GB" sz="44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066237" y="6271726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7275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72" y="1252538"/>
            <a:ext cx="11778673" cy="437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b="1" dirty="0" smtClean="0"/>
              <a:t>Here are some more </a:t>
            </a:r>
            <a:r>
              <a:rPr lang="en-GB" sz="2600" b="1" dirty="0" smtClean="0"/>
              <a:t>Inclusive </a:t>
            </a:r>
            <a:r>
              <a:rPr lang="en-GB" sz="2600" b="1" dirty="0" err="1" smtClean="0"/>
              <a:t>LGfL</a:t>
            </a:r>
            <a:r>
              <a:rPr lang="en-GB" sz="2600" b="1" dirty="0" smtClean="0"/>
              <a:t> resources to support Maths…..</a:t>
            </a:r>
            <a:endParaRPr lang="en-GB" sz="2600" b="1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60435" y="6168359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33" y="2452147"/>
            <a:ext cx="4698222" cy="2942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7047" y="1831122"/>
            <a:ext cx="5064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www.j2blast.lgfl.net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2834" y="1824980"/>
            <a:ext cx="68060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www.j2measure.lgfl.net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819" t="22954" r="2931"/>
          <a:stretch/>
        </p:blipFill>
        <p:spPr>
          <a:xfrm>
            <a:off x="6612834" y="2464431"/>
            <a:ext cx="5144159" cy="29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225263" y="6378914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309" y="1187097"/>
            <a:ext cx="5377871" cy="4686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600" b="1" dirty="0" smtClean="0">
                <a:hlinkClick r:id="rId4"/>
              </a:rPr>
              <a:t>http://www.mathsathome.lgfl.net</a:t>
            </a:r>
            <a:r>
              <a:rPr lang="en-GB" sz="2600" b="1" dirty="0" smtClean="0"/>
              <a:t> </a:t>
            </a:r>
            <a:endParaRPr lang="en-GB" sz="2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19" y="2441270"/>
            <a:ext cx="5118649" cy="2898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7293" y="1163280"/>
            <a:ext cx="5825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Widgit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http://www.widgit.lgfl.net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518" y="1655723"/>
            <a:ext cx="3938626" cy="1585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184" y="3421917"/>
            <a:ext cx="4905293" cy="29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67" y="1236961"/>
            <a:ext cx="5453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Widgit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http://www.widgit.lgfl.net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67" y="2023348"/>
            <a:ext cx="5248275" cy="305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09" y="3761831"/>
            <a:ext cx="2562225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13" y="1323431"/>
            <a:ext cx="5076825" cy="2924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513" y="4014223"/>
            <a:ext cx="4076260" cy="1866927"/>
          </a:xfrm>
          <a:prstGeom prst="rect">
            <a:avLst/>
          </a:prstGeom>
        </p:spPr>
      </p:pic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1246906" y="6225643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5190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Maths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9967623" cy="3394559"/>
          </a:xfrm>
        </p:spPr>
        <p:txBody>
          <a:bodyPr>
            <a:normAutofit/>
          </a:bodyPr>
          <a:lstStyle/>
          <a:p>
            <a:r>
              <a:rPr lang="en-GB" dirty="0" smtClean="0"/>
              <a:t>Multisensory learning is not just for literacy and to support storytelling, it can support subjects such as Maths too.</a:t>
            </a:r>
            <a:endParaRPr lang="en-GB" dirty="0"/>
          </a:p>
          <a:p>
            <a:r>
              <a:rPr lang="en-GB" dirty="0" smtClean="0"/>
              <a:t>For </a:t>
            </a:r>
            <a:r>
              <a:rPr lang="en-GB" dirty="0"/>
              <a:t>learners with issues such as </a:t>
            </a:r>
            <a:r>
              <a:rPr lang="en-GB" dirty="0" smtClean="0"/>
              <a:t>dyscalculia, as well as a range of other learning and sensory challenges, multisensory </a:t>
            </a:r>
            <a:r>
              <a:rPr lang="en-GB" dirty="0"/>
              <a:t>learning </a:t>
            </a:r>
            <a:r>
              <a:rPr lang="en-GB" dirty="0" smtClean="0"/>
              <a:t>is </a:t>
            </a:r>
            <a:r>
              <a:rPr lang="en-GB" dirty="0"/>
              <a:t>particularly </a:t>
            </a:r>
            <a:r>
              <a:rPr lang="en-GB" dirty="0" smtClean="0"/>
              <a:t>powerful. </a:t>
            </a:r>
            <a:endParaRPr lang="en-GB" dirty="0"/>
          </a:p>
          <a:p>
            <a:r>
              <a:rPr lang="en-GB" dirty="0"/>
              <a:t>There are a whole host of </a:t>
            </a:r>
            <a:r>
              <a:rPr lang="en-GB" dirty="0" smtClean="0"/>
              <a:t>multisensory strategies</a:t>
            </a:r>
            <a:r>
              <a:rPr lang="en-GB" dirty="0"/>
              <a:t>, tools and games that can be </a:t>
            </a:r>
            <a:r>
              <a:rPr lang="en-GB" dirty="0" smtClean="0"/>
              <a:t>used to help to support Maths.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225263" y="6224019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099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Visualising Numbers with Real Objects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3" y="1980523"/>
            <a:ext cx="5661329" cy="4682670"/>
          </a:xfrm>
        </p:spPr>
        <p:txBody>
          <a:bodyPr>
            <a:normAutofit/>
          </a:bodyPr>
          <a:lstStyle/>
          <a:p>
            <a:r>
              <a:rPr lang="en-GB" dirty="0"/>
              <a:t>Using </a:t>
            </a:r>
            <a:r>
              <a:rPr lang="en-GB" dirty="0" smtClean="0"/>
              <a:t>objects such as beads or cereal is a really multisensory way to approach Maths problems.</a:t>
            </a:r>
          </a:p>
          <a:p>
            <a:r>
              <a:rPr lang="en-GB" dirty="0" smtClean="0"/>
              <a:t> </a:t>
            </a:r>
            <a:r>
              <a:rPr lang="en-GB" dirty="0"/>
              <a:t>For </a:t>
            </a:r>
            <a:r>
              <a:rPr lang="en-GB" dirty="0" smtClean="0"/>
              <a:t>instance, learners can approach addition and subtraction by adding and taking away real objects such as cereal pieces from a group. 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257068" y="6369428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/>
          <a:stretch/>
        </p:blipFill>
        <p:spPr>
          <a:xfrm>
            <a:off x="7532914" y="2228610"/>
            <a:ext cx="3659420" cy="39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Visualising Numbers with Real Objects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3" y="1980523"/>
            <a:ext cx="5661329" cy="4682670"/>
          </a:xfrm>
        </p:spPr>
        <p:txBody>
          <a:bodyPr>
            <a:normAutofit/>
          </a:bodyPr>
          <a:lstStyle/>
          <a:p>
            <a:r>
              <a:rPr lang="en-GB" dirty="0" smtClean="0"/>
              <a:t>Building objects e.g. </a:t>
            </a:r>
            <a:r>
              <a:rPr lang="en-GB" dirty="0" err="1" smtClean="0"/>
              <a:t>lego</a:t>
            </a:r>
            <a:r>
              <a:rPr lang="en-GB" dirty="0" smtClean="0"/>
              <a:t> can also help learners access Maths e.g. making patterns.</a:t>
            </a:r>
          </a:p>
          <a:p>
            <a:r>
              <a:rPr lang="en-GB" dirty="0" smtClean="0"/>
              <a:t>These objects can also be used to help learners visualise multiplication in real life.</a:t>
            </a:r>
            <a:endParaRPr lang="en-GB" dirty="0"/>
          </a:p>
          <a:p>
            <a:r>
              <a:rPr lang="en-GB" dirty="0"/>
              <a:t>This helps make Maths problems and concepts concrete rather than abstract which is essential for some learners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257068" y="6369428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5"/>
          <a:stretch/>
        </p:blipFill>
        <p:spPr>
          <a:xfrm>
            <a:off x="8412480" y="2228611"/>
            <a:ext cx="2779854" cy="32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9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Visualising Numbers with Real Objects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3" y="1980523"/>
            <a:ext cx="5945246" cy="4682670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numeracy tools within </a:t>
            </a:r>
            <a:r>
              <a:rPr lang="en-GB" sz="2600" dirty="0" err="1" smtClean="0"/>
              <a:t>LGfL’s</a:t>
            </a:r>
            <a:r>
              <a:rPr lang="en-GB" sz="2600" dirty="0" smtClean="0"/>
              <a:t> Busy Things (</a:t>
            </a:r>
            <a:r>
              <a:rPr lang="en-GB" sz="2600" dirty="0" smtClean="0">
                <a:hlinkClick r:id="rId2"/>
              </a:rPr>
              <a:t>www.busythings.lgfl.net</a:t>
            </a:r>
            <a:r>
              <a:rPr lang="en-GB" sz="2600" dirty="0" smtClean="0"/>
              <a:t>)  can support learners by </a:t>
            </a:r>
            <a:r>
              <a:rPr lang="en-GB" sz="2600" dirty="0" smtClean="0"/>
              <a:t>providing engaging pictorial representation of</a:t>
            </a:r>
            <a:r>
              <a:rPr lang="en-GB" sz="2600" dirty="0" smtClean="0"/>
              <a:t> </a:t>
            </a:r>
            <a:r>
              <a:rPr lang="en-GB" sz="2600" dirty="0" smtClean="0"/>
              <a:t>numbers when </a:t>
            </a:r>
            <a:r>
              <a:rPr lang="en-GB" sz="2600" dirty="0" smtClean="0"/>
              <a:t>using tablets, phones, whiteboards or computers</a:t>
            </a:r>
            <a:r>
              <a:rPr lang="en-GB" sz="2600" dirty="0" smtClean="0"/>
              <a:t>.</a:t>
            </a:r>
          </a:p>
          <a:p>
            <a:r>
              <a:rPr lang="en-GB" sz="2600" dirty="0" smtClean="0"/>
              <a:t>As many of the activities are interactive learners also get some of the benefit of using manipulatives in a concreate way.</a:t>
            </a:r>
            <a:endParaRPr lang="en-GB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374" y="1846482"/>
            <a:ext cx="4762500" cy="3419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F21DE-524F-4985-B341-D6B781587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5348983"/>
            <a:ext cx="5834602" cy="1060530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257068" y="6369428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5681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94" y="938255"/>
            <a:ext cx="70382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Music for Maths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experts say that as well as using real objects, using musical instruments to denote numbers e.g. banging a drum or even tapping hands can help learners connect to numbers and values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50334" y="6295581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2"/>
          <a:stretch/>
        </p:blipFill>
        <p:spPr>
          <a:xfrm>
            <a:off x="8682182" y="1171290"/>
            <a:ext cx="2613019" cy="44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94" y="938255"/>
            <a:ext cx="5375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Music for Maths</a:t>
            </a:r>
          </a:p>
          <a:p>
            <a:pPr algn="ctr"/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can also use songs and music to help learn mathematical concepts and rules too. Go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www.mathsraps.lgfl.net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some examples to use in class.</a:t>
            </a: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04" y="1460723"/>
            <a:ext cx="5894240" cy="4049021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50334" y="6295581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6369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68" y="1773141"/>
            <a:ext cx="65507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movement also helps many learners retain understanding of mathematical concepts.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include using a ball with numbers written on it which is thrown and caught. The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does the Maths addition, subtraction, multiplication or division problem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 his/her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hands are touching.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033670"/>
            <a:ext cx="93666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Putting Movement Into 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8" t="36030"/>
          <a:stretch/>
        </p:blipFill>
        <p:spPr>
          <a:xfrm>
            <a:off x="7084292" y="2018555"/>
            <a:ext cx="4470400" cy="3688143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724331" y="6192213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2307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68" y="1773140"/>
            <a:ext cx="60704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hula hoops can support with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involving circles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Learners can also complete jumping activities to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them to solve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Maths problems e.g. jumping back and forth over the bench for 2 x table.</a:t>
            </a:r>
          </a:p>
          <a:p>
            <a:endParaRPr lang="en-GB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033670"/>
            <a:ext cx="93666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Putting Movement Into 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42671"/>
          <a:stretch/>
        </p:blipFill>
        <p:spPr>
          <a:xfrm>
            <a:off x="6483927" y="2057175"/>
            <a:ext cx="5188967" cy="313228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724331" y="6192213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725096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444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PowerPoint Presentation</vt:lpstr>
      <vt:lpstr>Maths</vt:lpstr>
      <vt:lpstr>Visualising Numbers with Real Objects</vt:lpstr>
      <vt:lpstr>Visualising Numbers with Real Objects</vt:lpstr>
      <vt:lpstr>Visualising Numbers with Real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Dilworth</dc:creator>
  <cp:lastModifiedBy>Adam Gordon</cp:lastModifiedBy>
  <cp:revision>34</cp:revision>
  <dcterms:created xsi:type="dcterms:W3CDTF">2018-09-17T10:19:41Z</dcterms:created>
  <dcterms:modified xsi:type="dcterms:W3CDTF">2019-01-13T18:59:50Z</dcterms:modified>
</cp:coreProperties>
</file>